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59" r:id="rId8"/>
    <p:sldId id="260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5" autoAdjust="0"/>
    <p:restoredTop sz="94660"/>
  </p:normalViewPr>
  <p:slideViewPr>
    <p:cSldViewPr snapToGrid="0">
      <p:cViewPr>
        <p:scale>
          <a:sx n="80" d="100"/>
          <a:sy n="80" d="100"/>
        </p:scale>
        <p:origin x="55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55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1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8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7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314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1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2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2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5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0F4616-0E83-49B0-99B5-536A4B45693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1A72D53-2F9F-40F3-A4EF-3CD46E10632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75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NULL" TargetMode="Externa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renz_system" TargetMode="External"/><Relationship Id="rId7" Type="http://schemas.openxmlformats.org/officeDocument/2006/relationships/hyperlink" Target="https://en.wikipedia.org/wiki/Pitchfork_bifurcation" TargetMode="External"/><Relationship Id="rId2" Type="http://schemas.openxmlformats.org/officeDocument/2006/relationships/hyperlink" Target="https://www.youtube.com/watch?v=aAJkLh76Qn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h.okstate.edu/people/yqwang/teaching/math4513_fall11/Notes/rungekutta.pdf" TargetMode="External"/><Relationship Id="rId5" Type="http://schemas.openxmlformats.org/officeDocument/2006/relationships/hyperlink" Target="http://www.uvm.edu/~cdanfort/research/2015-louisos-ijhmt.pdf" TargetMode="External"/><Relationship Id="rId4" Type="http://schemas.openxmlformats.org/officeDocument/2006/relationships/hyperlink" Target="http://paulbourke.net/fractals/loren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E809-EB45-4338-9589-212D96ADA1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Lorenz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73283-5E2D-4936-8E16-85F819B12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 Genty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F6614-9819-433D-9746-9729E1D62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64" y="435599"/>
            <a:ext cx="3854616" cy="2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9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A663-2AAA-4D89-AF18-79C099E6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Lorenz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2AE54-053A-4088-8E9F-F7E59AE14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A system of ordinary nonlinear differential equations, developed by Edward Lorenz for the study of atmospheric convection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2AE54-053A-4088-8E9F-F7E59AE14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939" t="-2576" r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urricane">
            <a:hlinkClick r:id="" action="ppaction://media"/>
            <a:extLst>
              <a:ext uri="{FF2B5EF4-FFF2-40B4-BE49-F238E27FC236}">
                <a16:creationId xmlns:a16="http://schemas.microsoft.com/office/drawing/2014/main" id="{8B765EF3-7376-4F4D-B645-48C7D23179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211"/>
          <a:stretch/>
        </p:blipFill>
        <p:spPr>
          <a:xfrm>
            <a:off x="7995920" y="3098800"/>
            <a:ext cx="3159760" cy="2618157"/>
          </a:xfrm>
          <a:prstGeom prst="rect">
            <a:avLst/>
          </a:prstGeom>
        </p:spPr>
      </p:pic>
      <p:pic>
        <p:nvPicPr>
          <p:cNvPr id="5" name="Helix.avi">
            <a:hlinkClick r:id="" action="ppaction://media"/>
            <a:extLst>
              <a:ext uri="{FF2B5EF4-FFF2-40B4-BE49-F238E27FC236}">
                <a16:creationId xmlns:a16="http://schemas.microsoft.com/office/drawing/2014/main" id="{500F2ACF-0783-4079-BCBA-BD228EB39A5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4605" end="10143"/>
                </p14:media>
              </p:ext>
            </p:extLst>
          </p:nvPr>
        </p:nvPicPr>
        <p:blipFill rotWithShape="1">
          <a:blip r:embed="rId8"/>
          <a:srcRect l="5062" t="5013" r="2943" b="4769"/>
          <a:stretch>
            <a:fillRect/>
          </a:stretch>
        </p:blipFill>
        <p:spPr>
          <a:xfrm>
            <a:off x="4471879" y="3098800"/>
            <a:ext cx="3524042" cy="26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6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8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19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F173-D1A0-49AB-87C5-C742FD7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E2496-C878-433E-95A3-370EAAD8C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Lorenz System cannot be solved analytically and as a result must be solved numerically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Order Approximation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FB7A31-E25A-493C-8C21-086563415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18079"/>
            <a:ext cx="5210174" cy="2065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327F3-C033-48D8-90BC-C95BA43CA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9" t="1310" r="10716"/>
          <a:stretch/>
        </p:blipFill>
        <p:spPr>
          <a:xfrm>
            <a:off x="1097278" y="2891082"/>
            <a:ext cx="5210175" cy="2978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F5A34-06C7-47B1-955C-29F343D61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52" y="2668371"/>
            <a:ext cx="4836057" cy="32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0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C1DA-DB8E-4907-89FD-B6C525AE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12D3-35B2-4AB7-894C-30E8B5B38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If ρ&lt;1 then there is only one equilibrium point, located at the origin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This equilibrium  corresponds to a lack of convection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Helix1.avi">
            <a:hlinkClick r:id="" action="ppaction://media"/>
            <a:extLst>
              <a:ext uri="{FF2B5EF4-FFF2-40B4-BE49-F238E27FC236}">
                <a16:creationId xmlns:a16="http://schemas.microsoft.com/office/drawing/2014/main" id="{13620A78-AF8C-4B74-87A3-BC8405A41D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4395"/>
                </p14:media>
              </p:ext>
            </p:extLst>
          </p:nvPr>
        </p:nvPicPr>
        <p:blipFill rotWithShape="1">
          <a:blip r:embed="rId4"/>
          <a:srcRect l="6276" t="5021" r="3531" b="4965"/>
          <a:stretch/>
        </p:blipFill>
        <p:spPr>
          <a:xfrm>
            <a:off x="1097280" y="3162470"/>
            <a:ext cx="3608832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5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DA63-0C24-45C7-989B-50D04A42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E9AB-981D-4C15-B3DB-20F49D196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However, if </a:t>
            </a:r>
            <a:r>
              <a:rPr lang="el-GR" sz="2800" dirty="0"/>
              <a:t>ρ</a:t>
            </a:r>
            <a:r>
              <a:rPr lang="en-US" sz="2800" dirty="0"/>
              <a:t>&gt;1, then two critical points appear, suggesting steady convection</a:t>
            </a:r>
          </a:p>
        </p:txBody>
      </p:sp>
      <p:pic>
        <p:nvPicPr>
          <p:cNvPr id="4" name="Helix.avi">
            <a:hlinkClick r:id="" action="ppaction://media"/>
            <a:extLst>
              <a:ext uri="{FF2B5EF4-FFF2-40B4-BE49-F238E27FC236}">
                <a16:creationId xmlns:a16="http://schemas.microsoft.com/office/drawing/2014/main" id="{FE23997E-BB60-4702-85A0-95AFB2336F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605" end="10147"/>
                </p14:media>
              </p:ext>
            </p:extLst>
          </p:nvPr>
        </p:nvPicPr>
        <p:blipFill rotWithShape="1">
          <a:blip r:embed="rId4"/>
          <a:srcRect l="5062" t="5013" r="2943" b="4769"/>
          <a:stretch>
            <a:fillRect/>
          </a:stretch>
        </p:blipFill>
        <p:spPr>
          <a:xfrm>
            <a:off x="1097279" y="3072385"/>
            <a:ext cx="3764375" cy="27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3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670D-599E-4D52-8283-8D96FFCF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0C3F7-8218-49B0-80F7-DAFCBAADD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If </a:t>
            </a:r>
            <a:r>
              <a:rPr lang="el-GR" sz="2800" dirty="0"/>
              <a:t>ρ</a:t>
            </a:r>
            <a:r>
              <a:rPr lang="en-US" sz="2800" dirty="0"/>
              <a:t>=1, pitchfork bifurcation occurs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In a pitchfork bifurcation, the system transitions from one fixed point to three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Helixt21.avi">
            <a:hlinkClick r:id="" action="ppaction://media"/>
            <a:extLst>
              <a:ext uri="{FF2B5EF4-FFF2-40B4-BE49-F238E27FC236}">
                <a16:creationId xmlns:a16="http://schemas.microsoft.com/office/drawing/2014/main" id="{A630BFEC-9FE9-4587-9900-4DFFE00716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114" t="6671" r="2971" b="6574"/>
          <a:stretch/>
        </p:blipFill>
        <p:spPr>
          <a:xfrm>
            <a:off x="1097280" y="3263425"/>
            <a:ext cx="3602736" cy="26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6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A113-11B1-453F-B96A-BCB503C0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1D293-B6A0-4F52-887A-9D91F6E9FA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737360"/>
                <a:ext cx="10058400" cy="402336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dirty="0"/>
                  <a:t>Lasers – Laboratory set-up of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laser with loss modulation that is partly due to an external driving force and partly due to a feedback loop including in the filter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1D293-B6A0-4F52-887A-9D91F6E9FA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737360"/>
                <a:ext cx="10058400" cy="4023360"/>
              </a:xfrm>
              <a:blipFill>
                <a:blip r:embed="rId2"/>
                <a:stretch>
                  <a:fillRect l="-1939" t="-2424"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2A532DB-10CD-4420-8269-95C6B414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88117"/>
            <a:ext cx="4669072" cy="2753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90706-EE5A-4C0F-B194-1D7EAD7F8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3188117"/>
            <a:ext cx="4191000" cy="27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7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8BD8-DC48-4B1F-85E0-53A9BEC9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Applications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9EF40-22D9-4D98-A8DD-629D7957E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Thermosyphons – A method of passive heat exchange, based on natural convection, which circulates a fluid without the necessity of a mechanical pump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3D7FE-97A7-472F-8902-01DDAC584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25656"/>
            <a:ext cx="2103302" cy="2743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07F36-85C7-453F-A8FB-BAA7D817B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1"/>
          <a:stretch/>
        </p:blipFill>
        <p:spPr>
          <a:xfrm>
            <a:off x="5274764" y="3125656"/>
            <a:ext cx="4081271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A1955-D577-437D-8562-56F47DE2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37B1-9CF4-42A3-83F6-B87B0E23B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https://www.youtube.com/watch?v=aAJkLh76QnM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https://en.wikipedia.org/wiki/Lorenz_system</a:t>
            </a:r>
            <a:endParaRPr lang="en-US" dirty="0"/>
          </a:p>
          <a:p>
            <a:r>
              <a:rPr lang="en-US" dirty="0">
                <a:hlinkClick r:id="rId4"/>
              </a:rPr>
              <a:t>http://paulbourke.net/fractals/lorenz/</a:t>
            </a:r>
            <a:endParaRPr lang="en-US" dirty="0"/>
          </a:p>
          <a:p>
            <a:r>
              <a:rPr lang="en-US" dirty="0">
                <a:hlinkClick r:id="rId5"/>
              </a:rPr>
              <a:t>http://www.uvm.edu/~cdanfort/research/2015-louisos-ijhmt.pdf</a:t>
            </a:r>
            <a:endParaRPr lang="en-US" dirty="0"/>
          </a:p>
          <a:p>
            <a:r>
              <a:rPr lang="en-US" dirty="0">
                <a:hlinkClick r:id="rId6"/>
              </a:rPr>
              <a:t>https://math.okstate.edu/people/yqwang/teaching/math4513_fall11/Notes/rungekutta.pdf</a:t>
            </a:r>
            <a:endParaRPr lang="en-US" dirty="0"/>
          </a:p>
          <a:p>
            <a:r>
              <a:rPr lang="en-US" dirty="0">
                <a:hlinkClick r:id="rId7"/>
              </a:rPr>
              <a:t>https://en.wikipedia.org/wiki/Pitchfork_bifurcation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226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453</TotalTime>
  <Words>284</Words>
  <Application>Microsoft Office PowerPoint</Application>
  <PresentationFormat>Widescreen</PresentationFormat>
  <Paragraphs>30</Paragraphs>
  <Slides>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Cambria Math</vt:lpstr>
      <vt:lpstr>Wingdings</vt:lpstr>
      <vt:lpstr>Retrospect</vt:lpstr>
      <vt:lpstr>The Lorenz System</vt:lpstr>
      <vt:lpstr>The Lorenz System</vt:lpstr>
      <vt:lpstr>Solving</vt:lpstr>
      <vt:lpstr>Cases</vt:lpstr>
      <vt:lpstr>Cases (cont.)</vt:lpstr>
      <vt:lpstr>Cases (cont.)</vt:lpstr>
      <vt:lpstr>Additional Applications</vt:lpstr>
      <vt:lpstr>Additional Applications (cont.)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Lorenz System</dc:title>
  <dc:creator>Jon Genty</dc:creator>
  <cp:lastModifiedBy>Jon Genty</cp:lastModifiedBy>
  <cp:revision>28</cp:revision>
  <dcterms:created xsi:type="dcterms:W3CDTF">2017-08-01T03:06:45Z</dcterms:created>
  <dcterms:modified xsi:type="dcterms:W3CDTF">2017-08-01T19:48:09Z</dcterms:modified>
</cp:coreProperties>
</file>